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91" r:id="rId16"/>
    <p:sldId id="271" r:id="rId17"/>
    <p:sldId id="269" r:id="rId18"/>
    <p:sldId id="272" r:id="rId19"/>
    <p:sldId id="275" r:id="rId20"/>
    <p:sldId id="276" r:id="rId21"/>
    <p:sldId id="278" r:id="rId22"/>
    <p:sldId id="292" r:id="rId23"/>
    <p:sldId id="286" r:id="rId24"/>
    <p:sldId id="279" r:id="rId2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84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Spring%202025%20-%202026\THM%20243%20Perf.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 sz="2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2800"/>
              <a:t>Interval Grade Distribution </a:t>
            </a:r>
          </a:p>
        </c:rich>
      </c:tx>
      <c:layout>
        <c:manualLayout>
          <c:xMode val="edge"/>
          <c:yMode val="edge"/>
          <c:x val="0.28917393156190685"/>
          <c:y val="2.90342124595983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2375296187491009E-2"/>
          <c:y val="0.12426681712044867"/>
          <c:w val="0.89625139556442723"/>
          <c:h val="0.76901477965246245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FAD2-421D-9ED9-C5AB62E4F53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FAD2-421D-9ED9-C5AB62E4F531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FAD2-421D-9ED9-C5AB62E4F531}"/>
              </c:ext>
            </c:extLst>
          </c:dPt>
          <c:cat>
            <c:strRef>
              <c:f>Midterm!$T$4:$T$10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Midterm!$U$4:$U$10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D2-421D-9ED9-C5AB62E4F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3980032"/>
        <c:axId val="273982208"/>
      </c:barChart>
      <c:catAx>
        <c:axId val="27398003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Interval</a:t>
                </a:r>
              </a:p>
            </c:rich>
          </c:tx>
          <c:layout>
            <c:manualLayout>
              <c:xMode val="edge"/>
              <c:yMode val="edge"/>
              <c:x val="0.4603864597922635"/>
              <c:y val="0.938601910202225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273982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3982208"/>
        <c:scaling>
          <c:orientation val="minMax"/>
          <c:max val="7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Frequency</a:t>
                </a:r>
              </a:p>
            </c:rich>
          </c:tx>
          <c:layout>
            <c:manualLayout>
              <c:xMode val="edge"/>
              <c:yMode val="edge"/>
              <c:x val="1.8022929146306148E-2"/>
              <c:y val="0.44511027399105818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273980032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8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8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8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72805895085049"/>
          <c:y val="0.10665468079068324"/>
          <c:w val="0.85799033232530497"/>
          <c:h val="0.76365070376961652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Midterm!$B$4:$B$14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Midterm!$D$4:$D$14</c:f>
              <c:numCache>
                <c:formatCode>#,##0.00</c:formatCode>
                <c:ptCount val="11"/>
                <c:pt idx="0">
                  <c:v>36.666666666666664</c:v>
                </c:pt>
                <c:pt idx="1">
                  <c:v>55.833333333333336</c:v>
                </c:pt>
                <c:pt idx="2">
                  <c:v>61.666666666666671</c:v>
                </c:pt>
                <c:pt idx="3">
                  <c:v>57.499999999999993</c:v>
                </c:pt>
                <c:pt idx="4">
                  <c:v>52.5</c:v>
                </c:pt>
                <c:pt idx="5">
                  <c:v>53.333333333333336</c:v>
                </c:pt>
                <c:pt idx="6">
                  <c:v>73.333333333333329</c:v>
                </c:pt>
                <c:pt idx="7">
                  <c:v>50</c:v>
                </c:pt>
                <c:pt idx="8">
                  <c:v>60</c:v>
                </c:pt>
                <c:pt idx="10">
                  <c:v>78.333333333333329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B1-4C47-AD15-C9637AD26194}"/>
            </c:ext>
          </c:extLst>
        </c:ser>
        <c:ser>
          <c:idx val="1"/>
          <c:order val="1"/>
          <c:tx>
            <c:v>Attendance</c:v>
          </c:tx>
          <c:spPr>
            <a:ln>
              <a:solidFill>
                <a:srgbClr val="FF0000"/>
              </a:solidFill>
            </a:ln>
          </c:spPr>
          <c:cat>
            <c:numRef>
              <c:f>Midterm!$B$4:$B$14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Midterm!$H$4:$H$14</c:f>
              <c:numCache>
                <c:formatCode>0.00</c:formatCode>
                <c:ptCount val="11"/>
                <c:pt idx="0">
                  <c:v>70.588235294117652</c:v>
                </c:pt>
                <c:pt idx="1">
                  <c:v>79.411764705882348</c:v>
                </c:pt>
                <c:pt idx="2">
                  <c:v>88.235294117647058</c:v>
                </c:pt>
                <c:pt idx="3">
                  <c:v>82.352941176470594</c:v>
                </c:pt>
                <c:pt idx="4">
                  <c:v>73.529411764705884</c:v>
                </c:pt>
                <c:pt idx="5">
                  <c:v>57.289002557544755</c:v>
                </c:pt>
                <c:pt idx="6">
                  <c:v>100</c:v>
                </c:pt>
                <c:pt idx="7">
                  <c:v>76.47058823529413</c:v>
                </c:pt>
                <c:pt idx="8">
                  <c:v>73.529411764705884</c:v>
                </c:pt>
                <c:pt idx="10">
                  <c:v>76.47058823529413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B1-4C47-AD15-C9637AD261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274336000"/>
        <c:axId val="274350464"/>
      </c:lineChart>
      <c:catAx>
        <c:axId val="274336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5700900628992536"/>
              <c:y val="0.9311731018642535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4350464"/>
        <c:crosses val="autoZero"/>
        <c:auto val="1"/>
        <c:lblAlgn val="ctr"/>
        <c:lblOffset val="100"/>
        <c:noMultiLvlLbl val="0"/>
      </c:catAx>
      <c:valAx>
        <c:axId val="274350464"/>
        <c:scaling>
          <c:orientation val="minMax"/>
          <c:max val="100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layout>
            <c:manualLayout>
              <c:xMode val="edge"/>
              <c:yMode val="edge"/>
              <c:x val="6.9255028462690662E-3"/>
              <c:y val="0.4363210831182815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4336000"/>
        <c:crosses val="autoZero"/>
        <c:crossBetween val="between"/>
      </c:valAx>
      <c:spPr>
        <a:noFill/>
        <a:ln w="15875">
          <a:solidFill>
            <a:schemeClr val="tx1">
              <a:alpha val="98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40737343665448938"/>
          <c:y val="0.71670929994185195"/>
          <c:w val="0.37406677196357135"/>
          <c:h val="7.65106989806124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alpha val="96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DC-4D51-ADB5-CA68DC2619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DC-4D51-ADB5-CA68DC2619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DC-4D51-ADB5-CA68DC2619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DC-4D51-ADB5-CA68DC2619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DC-4D51-ADB5-CA68DC2619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DC-4D51-ADB5-CA68DC2619DF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1DC-4D51-ADB5-CA68DC2619DF}"/>
              </c:ext>
            </c:extLst>
          </c:dPt>
          <c:cat>
            <c:strRef>
              <c:f>Midterm!$B$100:$B$106</c:f>
              <c:strCache>
                <c:ptCount val="7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&gt;= 90</c:v>
                </c:pt>
              </c:strCache>
            </c:strRef>
          </c:cat>
          <c:val>
            <c:numRef>
              <c:f>Midterm!$C$100:$C$106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1DC-4D51-ADB5-CA68DC261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943847802919021E-2"/>
          <c:y val="0.80077215969622462"/>
          <c:w val="0.96284594921551925"/>
          <c:h val="0.1918193560577062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374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23979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27/03/2026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THM 243</a:t>
            </a:r>
            <a:endParaRPr lang="tr-TR" sz="280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01</a:t>
            </a:r>
            <a:r>
              <a:rPr lang="en-AU" altLang="tr-TR" sz="1400" dirty="0"/>
              <a:t>/</a:t>
            </a:r>
            <a:r>
              <a:rPr lang="en-US" altLang="tr-TR" sz="1400" dirty="0"/>
              <a:t>04</a:t>
            </a:r>
            <a:r>
              <a:rPr lang="en-AU" altLang="tr-TR" sz="1400" dirty="0"/>
              <a:t>/20</a:t>
            </a:r>
            <a:r>
              <a:rPr lang="en-US" altLang="tr-TR" sz="1400" dirty="0"/>
              <a:t>26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THM 243 </a:t>
            </a: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241119"/>
              </p:ext>
            </p:extLst>
          </p:nvPr>
        </p:nvGraphicFramePr>
        <p:xfrm>
          <a:off x="323528" y="157162"/>
          <a:ext cx="8568954" cy="629617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397112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210830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117691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241878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1241878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1241878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1117687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</a:tblGrid>
              <a:tr h="47272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81.44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659819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62.40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47272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81.44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38219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640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309690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366854"/>
              </p:ext>
            </p:extLst>
          </p:nvPr>
        </p:nvGraphicFramePr>
        <p:xfrm>
          <a:off x="179512" y="157162"/>
          <a:ext cx="8784976" cy="6086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805987"/>
              </p:ext>
            </p:extLst>
          </p:nvPr>
        </p:nvGraphicFramePr>
        <p:xfrm>
          <a:off x="251519" y="260648"/>
          <a:ext cx="8640961" cy="6032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035835"/>
              </p:ext>
            </p:extLst>
          </p:nvPr>
        </p:nvGraphicFramePr>
        <p:xfrm>
          <a:off x="431540" y="764704"/>
          <a:ext cx="8280920" cy="547892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51046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11:13:00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11:21:00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11:58:00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11:46:00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11:42:00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11:56:00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11:46:00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91737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11:20:00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11:17:00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4140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11:38:00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414039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0.52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645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836390"/>
              </p:ext>
            </p:extLst>
          </p:nvPr>
        </p:nvGraphicFramePr>
        <p:xfrm>
          <a:off x="4860032" y="764704"/>
          <a:ext cx="4176463" cy="53766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920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Time (Min.)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Frequency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tr-TR" sz="18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 – 14.99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 – 29.99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 – 44.99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9.09%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 – 59.99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27.27%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 – 74.99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 – 89.99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45.45%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&gt;= 90</a:t>
                      </a:r>
                      <a:endParaRPr lang="tr-T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100 %</a:t>
                      </a:r>
                      <a:endParaRPr lang="tr-TR" sz="18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1820789"/>
              </p:ext>
            </p:extLst>
          </p:nvPr>
        </p:nvGraphicFramePr>
        <p:xfrm>
          <a:off x="251521" y="764704"/>
          <a:ext cx="3888432" cy="537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1576</TotalTime>
  <Words>1161</Words>
  <Application>Microsoft Office PowerPoint</Application>
  <PresentationFormat>On-screen Show (4:3)</PresentationFormat>
  <Paragraphs>494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Verdana</vt:lpstr>
      <vt:lpstr>Webdings</vt:lpstr>
      <vt:lpstr>Balloons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THM 243 Statistics</vt:lpstr>
      <vt:lpstr>Performance Grades</vt:lpstr>
      <vt:lpstr>PowerPoint Presentation</vt:lpstr>
      <vt:lpstr>Correlation Coefficients</vt:lpstr>
      <vt:lpstr>PowerPoint Presentation</vt:lpstr>
      <vt:lpstr>PowerPoint Presentation</vt:lpstr>
      <vt:lpstr>Charts</vt:lpstr>
      <vt:lpstr>PowerPoint Presentation</vt:lpstr>
      <vt:lpstr>PowerPoint Presentation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user</cp:lastModifiedBy>
  <cp:revision>180</cp:revision>
  <dcterms:created xsi:type="dcterms:W3CDTF">2009-11-08T07:48:00Z</dcterms:created>
  <dcterms:modified xsi:type="dcterms:W3CDTF">2026-03-27T14:04:51Z</dcterms:modified>
</cp:coreProperties>
</file>